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262" r:id="rId4"/>
    <p:sldId id="301" r:id="rId5"/>
    <p:sldId id="263" r:id="rId6"/>
    <p:sldId id="264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8" r:id="rId16"/>
    <p:sldId id="280" r:id="rId17"/>
    <p:sldId id="279" r:id="rId18"/>
    <p:sldId id="281" r:id="rId19"/>
    <p:sldId id="283" r:id="rId20"/>
    <p:sldId id="284" r:id="rId21"/>
    <p:sldId id="285" r:id="rId22"/>
    <p:sldId id="286" r:id="rId23"/>
    <p:sldId id="291" r:id="rId24"/>
    <p:sldId id="292" r:id="rId25"/>
    <p:sldId id="293" r:id="rId26"/>
    <p:sldId id="294" r:id="rId27"/>
    <p:sldId id="295" r:id="rId28"/>
    <p:sldId id="302" r:id="rId29"/>
    <p:sldId id="296" r:id="rId30"/>
    <p:sldId id="297" r:id="rId31"/>
    <p:sldId id="299" r:id="rId32"/>
    <p:sldId id="298" r:id="rId33"/>
    <p:sldId id="300" r:id="rId3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6">
          <p15:clr>
            <a:srgbClr val="A4A3A4"/>
          </p15:clr>
        </p15:guide>
        <p15:guide id="2" pos="4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4979"/>
    <a:srgbClr val="003257"/>
    <a:srgbClr val="0030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58" autoAdjust="0"/>
    <p:restoredTop sz="91876" autoAdjust="0"/>
  </p:normalViewPr>
  <p:slideViewPr>
    <p:cSldViewPr snapToGrid="0" snapToObjects="1">
      <p:cViewPr varScale="1">
        <p:scale>
          <a:sx n="143" d="100"/>
          <a:sy n="143" d="100"/>
        </p:scale>
        <p:origin x="2592" y="102"/>
      </p:cViewPr>
      <p:guideLst>
        <p:guide orient="horz" pos="1806"/>
        <p:guide pos="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F3CCC-77DD-F84F-A249-CA3C5045A043}" type="datetime1">
              <a:rPr lang="it-IT" smtClean="0"/>
              <a:pPr/>
              <a:t>25/02/2024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FBF69-E6D8-384B-B1CC-31CC9EB4A4AC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148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92227-D6DC-FD45-9507-DB2BAD58473C}" type="datetime1">
              <a:rPr lang="it-IT" smtClean="0"/>
              <a:pPr/>
              <a:t>25/02/2024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986711-015B-0142-88C4-65D50E44FA77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20962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6239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2824A-36B0-AD0D-5C56-580927E6F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DB0148E-2B59-123E-2EB5-C2684F5E56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90B802E-72BC-EFED-1EEB-769C678DD0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60D229F-E9BE-B722-B69C-67E48C66BC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4971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3E002-954B-1AC2-7E9E-1449BEB00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3ABFC21-AA7B-CB2F-0391-52E9FE5AE3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D465BCC-14F2-2CFB-639A-8AFAD5E070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9DC3B15-73C7-AC92-DF9C-70D641FE17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73390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BC1E91-DB14-4F44-662E-D95C4597C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C6CE1B2-6823-9DE5-3B48-2AC0C485BA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4ABC0C1-5983-DB90-2050-2ADB3EDA1A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7AF63A2-B556-F3E8-8009-26AED78D1B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91414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5322F-4C6B-7EE9-5FAD-1274D0B2E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DED8A17-FA7D-5E87-356C-5072F2CB7F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CF38651-D1CE-6C12-8804-16768F1D4A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5A159AC-7177-9FAB-4672-173159B001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4277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306EB1-7820-DC22-13EB-5946B8880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1310584-869B-9205-32DC-34FD483B9A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C4D7513-6092-5AE4-1138-D9A8A6C497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DFD6B41-BE97-ECDE-06F1-405836655A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95089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4C422-0A0B-4F6D-0DDB-9C6F102B7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6814ACD-53E3-156D-1118-5D5254E455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4BA1592-1094-9620-535C-3E4B4E9D7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6708420-090C-81FF-30A4-041B6E4CB8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22675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20F55-EFA4-2950-D170-E24F48DC3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4072A34-A4A8-FAB2-DC6A-5411AF7978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F1B25B9-D315-761A-53E9-CD83A2F35E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9995E0D-3158-79AD-6A5E-839E9E9662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9694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0A1AC-020C-2E7B-D704-5F32D8A5CB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752A015-8665-2F1D-76DA-B9A1357C50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BA5F9C0-77D1-7BF5-EB60-E5BABF0E85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4E6968A-ACF1-7AC3-A77F-5333677729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586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4DBFD-5C33-620C-2ECE-B7CC420C6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3D75F5E-A155-CCE0-BA42-156FE483E6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833A55B-EB0F-03B6-08F4-85DAB8BA0E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8EC8EC-B1B2-797E-A6A4-C384A3268D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010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AABEA-3306-6DE9-7DD0-C2A65BA7D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39C53EE-4F25-9DC3-FC27-097FF4F9B6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6005E7E-9B87-3F15-F85B-CB968AD69C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design 2:   </a:t>
            </a:r>
          </a:p>
          <a:p>
            <a:r>
              <a:rPr lang="it-IT" dirty="0"/>
              <a:t>	- dimensione blocco = dimensione </a:t>
            </a:r>
            <a:r>
              <a:rPr lang="it-IT" dirty="0" err="1"/>
              <a:t>tile</a:t>
            </a:r>
            <a:r>
              <a:rPr lang="it-IT" dirty="0"/>
              <a:t> di input  </a:t>
            </a:r>
          </a:p>
          <a:p>
            <a:r>
              <a:rPr lang="it-IT" dirty="0"/>
              <a:t>	- tutti i </a:t>
            </a:r>
            <a:r>
              <a:rPr lang="it-IT" dirty="0" err="1"/>
              <a:t>thread</a:t>
            </a:r>
            <a:r>
              <a:rPr lang="it-IT" dirty="0"/>
              <a:t> partecipano nel caricare dati di input  </a:t>
            </a:r>
          </a:p>
          <a:p>
            <a:r>
              <a:rPr lang="it-IT" dirty="0"/>
              <a:t>	- non tutti i </a:t>
            </a:r>
            <a:r>
              <a:rPr lang="it-IT" dirty="0" err="1"/>
              <a:t>thread</a:t>
            </a:r>
            <a:r>
              <a:rPr lang="it-IT" dirty="0"/>
              <a:t> partecipano nella convoluzione per il calcolo del valore di output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7F273E3-D193-66E5-C166-A9B2BE327B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8048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851B6-00CB-01AB-CD3F-47A8CE9EF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15A47E1-B26B-5398-3E17-882F0B478D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42FB143-11DE-369B-7243-C969552762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5E28900-FFCB-01B3-074D-0C0DF8283A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36679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129163-57DD-2CCC-8DE3-9B4C460D0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CC32039-6781-7A3D-BC58-7DBA972466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E482F60-1D0F-D0B8-BC8F-B1F3645525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23DD6C-FB71-8E87-54FB-D4C576894D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90388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0AE28-0D5D-9FA9-4828-397997184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01AF6BC-6FC6-1896-B65C-CA743D7DD6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C11C9EF-A302-92C1-6A09-C9A7DA3D10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6B3E1C8-A658-0F2C-07F2-048453C728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1669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8EE22-85E7-493B-2D98-6D0A96FBD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167B684-13D9-18D9-8222-E3D47FA648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CA1045E-E20C-48D0-75BA-865787FDF1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83D993E-74EA-01DE-5DF2-97C663ABFC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90197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50CA2-B002-47AC-C3B0-1D1D82E5C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AC26E33-8EAC-21AE-3159-E32931552E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44FC53E-60EB-35C7-9BFF-F74226149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DEDD7E0-F43B-6F1D-27E5-B355FC1E90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5960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72E01-3C9E-7D20-F8B6-F3A400469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AEF2FE0-4CF7-77CB-4046-12CD2A14CB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0DFB254-A894-62B3-81DD-AB839E9892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CF79266-4009-0070-90AD-A8DB614354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90124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BDF51B-2F98-4747-9BBE-B156FC66B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46AE438-C6F0-E985-CD8A-CDE5837FB7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80A5848-9292-9FFA-E362-08593100F4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D39AA5C-13BA-129B-14F6-96952FA7BA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52486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BD117-3A99-AE3B-7994-C74CE3CF0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789469A-3B98-F14A-6F69-5D05443F79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97BABBF-9845-F265-AD40-E0519196EF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76D228E-2402-99B2-8464-8744A4D380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81984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8C704-7404-1ADC-58A4-43DFEEBC4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810517C-F193-FBEC-C4A9-85722011E7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22DB377-2A61-FC53-B7AD-F5853C5DC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DE09AFF-B074-EBA6-5CA7-E174A620A3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22215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8DDFE-203B-AC75-B03D-7B2691104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F839816-3CF8-CFCF-FD7E-11F1A523BC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C1792BC-C232-7738-F6D8-DB81E7C809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98CA0BF-B64B-91B5-3EE1-69B89C7312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27880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A98C3-9405-FA49-1324-2A47A5294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A99A992-E333-7FB7-8692-BEC90F3450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7D53ADA-B992-DA74-2101-904A411A10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8F37335-E12D-61CE-B0ED-B0FA6F694D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7597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A8023-41A5-690F-D994-291C87A4C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0345237-BD5A-6FFD-C444-3207E5B687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E7EE61E-37EA-5B60-0FA8-0DC7E2E8BB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29D7532-ADB4-E3D1-DBEA-E65266B985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27179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AF56C-1C6C-2EE3-B086-A3178CE8A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8591172-40C5-54CB-04B3-C51F681A34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C898B50-42AF-07F5-3C08-0B148D1D5C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2B58CCC-A735-5ABE-5757-4068707EA4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24520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67345-A700-EC4B-16E2-BC9ABE73E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9DD3AB7-A2AB-7F13-7CC4-8B68C90579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4A5AC86-5A2C-6AD8-2949-3308E0B07B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501B21B-8DBF-D2B2-900C-39CBA31097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786093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2EE2B-05A4-8CD5-2702-3909DFF24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1F8916D-2F15-3D63-ABD8-D98A52DE9B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147F09C-AE81-4A00-C2DE-B55D8BA31E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07F6C3-A36D-E1CE-77D2-6B9AFAE991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4051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50407D-EE77-97BC-A981-13BDE8FDE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D4CEFB2-CE65-5A91-79A8-FD3F226E59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3B816EA-9732-6C11-6BEC-97A0E35B8A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D430D95-2AE3-576C-A509-9CF6CA36B1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2164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61EE6-E901-4EA8-BFA0-01FD37BD7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0A308F3-2CBB-0472-1687-1872441473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7804178-1CCE-7CEA-D92C-1802AD3695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BC507C2-2B64-41D0-32C7-85B0C8C81B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5134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32106B-3B12-4227-5E4E-5329112178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0056E88-BC02-8E4F-C92B-207C36E2DE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B00DA2D-2B63-3A34-C629-5B74369B54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9CE6871-74CD-BFBC-7E9F-6DB6EF3DFF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926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725BF-135F-0D55-3E06-C693760B5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9972C6F-32D0-C216-43C2-7C7F1DD2E2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06BC9EC-EA8F-A1EE-1331-E013A253A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3FB79BA-5EF5-1EE4-C2ED-9F7F754BF6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4908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40CAB-9247-708A-8CBF-873EFD425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B3A44D9-5933-54DF-0BB4-FFDA90A156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0B1F8CB-8756-EA63-0306-417F47558E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EE4D9A9-55E5-4BB9-1ABC-3359E834A4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8620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DEA78-7A26-DF19-D5A1-6CDB5CD15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8F58EE0-8EF9-A130-5032-A28C1BC46F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9230955-745B-21E5-0BB7-FEB1C9385B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B0C9D60-6762-0C88-51ED-103103875C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0103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240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8563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1774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580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8374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3381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635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6006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6321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890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9643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BF249-6BAC-CD40-AAE9-334F110649E5}" type="datetimeFigureOut">
              <a:rPr lang="it-IT" smtClean="0"/>
              <a:pPr/>
              <a:t>25/02/2024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791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930" y="6347762"/>
            <a:ext cx="2545261" cy="52239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69"/>
            <a:ext cx="9144000" cy="6845300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4260502" y="2932536"/>
            <a:ext cx="42840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/>
              <a:t>Parallel Programming for Machine Learning</a:t>
            </a:r>
          </a:p>
          <a:p>
            <a:pPr algn="r"/>
            <a:r>
              <a:rPr lang="it-IT" dirty="0"/>
              <a:t>LM Intelligenza Artificiale</a:t>
            </a:r>
          </a:p>
          <a:p>
            <a:pPr algn="r"/>
            <a:r>
              <a:rPr lang="it-IT" dirty="0"/>
              <a:t>A.A. 2023/2024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6877073" y="4590468"/>
            <a:ext cx="16674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600" b="1" dirty="0">
                <a:latin typeface=""/>
              </a:rPr>
              <a:t>Piqué Gregorio</a:t>
            </a:r>
          </a:p>
        </p:txBody>
      </p:sp>
      <p:sp>
        <p:nvSpPr>
          <p:cNvPr id="13" name="CasellaDiTesto 12"/>
          <p:cNvSpPr txBox="1"/>
          <p:nvPr/>
        </p:nvSpPr>
        <p:spPr>
          <a:xfrm>
            <a:off x="7348704" y="6474363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"/>
              </a:rPr>
              <a:t>24/02/2024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3315956" y="2339173"/>
            <a:ext cx="5228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3200" b="1" dirty="0">
                <a:solidFill>
                  <a:schemeClr val="accent1">
                    <a:lumMod val="75000"/>
                  </a:schemeClr>
                </a:solidFill>
                <a:latin typeface=""/>
              </a:rPr>
              <a:t>CUDA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3311714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48D1F1-5724-B0F7-0A41-E4E2F35F7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8B93DF5-28B3-A251-18A2-164DDAEB8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7BDA207-E4C3-8A6D-BC52-298598FEBA4B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Image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790E663-68F7-0E58-8174-6FA2C33918F7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89CE9C12-C0E8-6CF1-FE49-DFBFF1534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10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5C3387A-F778-7FA3-D1E3-8D4B5E61728A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90E19B8-4C14-2C67-ECEF-3242542D3F72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45337-F976-7AC1-02EB-300A4476E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197" y="1597877"/>
            <a:ext cx="4589768" cy="4768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2942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8747D-3EA7-7758-8EC8-9AD8CB4F5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B64971FB-1248-A932-A156-088ED09B9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C0358A5-4132-F621-4913-D9AE91F19BAE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Kernel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5408B8C-8D56-7F86-0284-8CDB1B73B25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3512E27D-C844-38BF-DACA-064E397A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11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46EBAD1-177F-47A0-E4CF-9CAAA11CCB37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46675F5-0D35-C19A-2914-C10FED876DBD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F4622C9-7182-D296-2FC3-1C462AB7B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000" y="1931817"/>
            <a:ext cx="4395999" cy="4072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554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47B413-03DE-8305-0C2D-33655DFBD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3A8E74F-1020-7E5B-94A3-63487260F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3152398-2B5B-D028-1DE0-2CF62E762660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Convolution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937C2FB-6D0A-8822-3EFD-023F8F3273EC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AA8D3086-EB2D-DD4C-3FDD-1441C863D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22EC9C5-C9E5-1BEA-54FA-E814570B98D1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F09AE86-594C-DBF0-25F4-265FD063DD9A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786CA6F-3C2B-5000-0C79-E0EC69F1F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194" y="2106828"/>
            <a:ext cx="5333612" cy="3445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1625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35BAA-537D-8503-1E68-DE05142EA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E61D680-FB95-6420-C74B-5731DEC36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37B26D6-2000-F028-59E5-800D68B84C6B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FilterType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D7F5645-1FAF-4A0D-8A5C-70BF506CD181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2696756A-E994-6227-65DE-C08F028E3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15941D8-4E7C-D6A8-1DA6-AF547A6C4801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1A9421-D487-B133-E22F-95798104B26C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466B3C5-321E-E6FB-CF73-F981D4869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2916869" y="2106828"/>
            <a:ext cx="3310262" cy="3445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4162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E9585-0DA3-8DE8-4754-87ED82C48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480F7F81-433D-E100-A7E9-5901C471A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9F5FE3D-3199-694B-FFE6-D344A012E5FB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ExecutionMode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3040FE9-4F9C-0072-300D-A3EAD24F8E14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F0EF4A38-F8E3-A41B-2FE1-8569327A0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14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72B64E3-134C-2B46-2D29-1E275FFFC083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65C3EB0-AAF6-9B0A-3664-C1286C4160F3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0540273-ECB4-6542-EB69-FF6E46442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2916869" y="2532710"/>
            <a:ext cx="3310262" cy="259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8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6AD40-2CEE-CCD4-3F4E-3E3B19BC9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53C5D99-6204-9B5E-497B-6FB58CB3B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55F2F4B-4A9D-680B-8F8A-AB846F91E2CF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Codice Sorgente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4661E87-91A2-7CC6-4DD0-6F4FAD43CFD6}"/>
              </a:ext>
            </a:extLst>
          </p:cNvPr>
          <p:cNvSpPr txBox="1"/>
          <p:nvPr/>
        </p:nvSpPr>
        <p:spPr>
          <a:xfrm>
            <a:off x="435973" y="2176973"/>
            <a:ext cx="78190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Versione sequenziale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Varianti versione parallela:		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Solo </a:t>
            </a:r>
            <a:r>
              <a:rPr lang="pt-BR" sz="3200" i="1" dirty="0"/>
              <a:t>Global memory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3200" i="1" dirty="0"/>
              <a:t>Constant memory </a:t>
            </a:r>
            <a:r>
              <a:rPr lang="pt-BR" sz="3200" dirty="0"/>
              <a:t>per filtro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3200" i="1" dirty="0"/>
              <a:t>Shared memory</a:t>
            </a:r>
            <a:r>
              <a:rPr lang="pt-BR" sz="3200" dirty="0"/>
              <a:t> per immagine, </a:t>
            </a:r>
            <a:r>
              <a:rPr lang="pt-BR" sz="3200" i="1" dirty="0"/>
              <a:t>Constant memory </a:t>
            </a:r>
            <a:r>
              <a:rPr lang="pt-BR" sz="3200" dirty="0"/>
              <a:t>per filtro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4D4D912-71F9-FE06-1C5B-1D3D8191D639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8CCD6960-AD20-0B85-AFAF-04B8B825D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15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22BAD2A-9B94-6010-2BE9-46F7C14ACEC4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0DC401-D131-6055-9926-309841141CA2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22364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4B9D4-7F86-F7E8-D360-CD9B01225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517D7F9-40BB-CC71-9989-3E1B218AB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46187C6-40F9-A2C5-8297-0956C5172F05}"/>
              </a:ext>
            </a:extLst>
          </p:cNvPr>
          <p:cNvSpPr txBox="1"/>
          <p:nvPr/>
        </p:nvSpPr>
        <p:spPr>
          <a:xfrm>
            <a:off x="648253" y="1305402"/>
            <a:ext cx="7490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Variante Shared Memory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C00577C-88CE-7D45-A398-A8B5645333AB}"/>
              </a:ext>
            </a:extLst>
          </p:cNvPr>
          <p:cNvSpPr txBox="1"/>
          <p:nvPr/>
        </p:nvSpPr>
        <p:spPr>
          <a:xfrm>
            <a:off x="120580" y="2176973"/>
            <a:ext cx="891288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 Convolution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applyShared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Kernel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kernel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get the total size of the image and kernel mask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size_t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.getTotalSize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size_t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kernelSize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kernel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.getTotalSize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copy the kernel mask to the constant memory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cudaError_t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cudaMemcpyToSymbol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(KERNEL_MASK,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kernel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.getKernelFilter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kernelSize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check for CUDA errors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!=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cudaSuccess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pPr lvl="2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fprintf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6F008A"/>
                </a:solidFill>
                <a:latin typeface="Cascadia Mono" panose="020B0609020000020004" pitchFamily="49" charset="0"/>
              </a:rPr>
              <a:t>stderr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cudaMemcpyToSymbol</a:t>
            </a:r>
            <a:r>
              <a:rPr lang="en-US" sz="1600" dirty="0">
                <a:solidFill>
                  <a:srgbClr val="A31515"/>
                </a:solidFill>
                <a:latin typeface="Cascadia Mono" panose="020B0609020000020004" pitchFamily="49" charset="0"/>
              </a:rPr>
              <a:t> failed: %s\n"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cudaGetErrorString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));</a:t>
            </a:r>
          </a:p>
          <a:p>
            <a:pPr lvl="2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3A0DB4FD-E773-7439-6A78-5794BFE0292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D40923A8-0B46-6CCD-4097-5C6E88A00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16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B3182C4-7F0C-621C-9420-76C961FB421F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F1318F0-F790-4877-4D04-67DCB54FB9B1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47713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DAD60-B5EB-1BE3-C078-EB21D6308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B4CD26A-8C18-276A-FFFE-51C4A6720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10A0C20-4BF6-37A6-6161-65692D9C6257}"/>
              </a:ext>
            </a:extLst>
          </p:cNvPr>
          <p:cNvSpPr txBox="1"/>
          <p:nvPr/>
        </p:nvSpPr>
        <p:spPr>
          <a:xfrm>
            <a:off x="75363" y="1194420"/>
            <a:ext cx="899327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allocate device memory and copy input and output images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*)malloc(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cudaMalloc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**)&amp;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cudaMalloc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**)&amp;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cudaMemcpy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.getImageData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cudaMemcpyHostToDevice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cudaMemcpy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cudaMemcpyHostToDevice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define the grid and block dimensions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dim3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gridSize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(ceil(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 /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)TILE_SIZE), ceil(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 /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)TILE_SIZE), 1);</a:t>
            </a:r>
          </a:p>
          <a:p>
            <a:pPr lvl="1"/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dim3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blockSize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(BLOCK_SIZE, BLOCK_SIZE);</a:t>
            </a:r>
          </a:p>
          <a:p>
            <a:pPr lvl="1"/>
            <a:endParaRPr lang="en-US" sz="1600" dirty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calculate shared memory size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size_t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sharedMemorySize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BLOCK_SIZE * BLOCK_SIZE *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 * </a:t>
            </a:r>
            <a:r>
              <a:rPr lang="en-US" sz="16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sizeof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A17AADC-B1AD-C801-22E6-19FACEC3487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BB627F4-BE4E-C646-30A6-A30FCA13E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17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C7826F2-34BF-A726-7B82-770778B9482F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53A2706-FEDA-A8C4-9143-F4AC4138065C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42725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99C8F-3E89-BAC3-1F4C-F84133DE8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F1A6E92-A7FA-9B36-62AA-E9FB1476B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8944590F-169E-4126-FBF2-C1872EA7A915}"/>
              </a:ext>
            </a:extLst>
          </p:cNvPr>
          <p:cNvSpPr txBox="1"/>
          <p:nvPr/>
        </p:nvSpPr>
        <p:spPr>
          <a:xfrm>
            <a:off x="85411" y="1200663"/>
            <a:ext cx="897317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launch the CUDA kernel for shared memory convolution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b="1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sharedKernel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&lt;&lt; &lt;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gridSize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blockSize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sharedMemorySize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&gt;&gt; &gt; 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image.getWidth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image.getHeight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image.getChannels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kernel.getFilterNormalizationValue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check for CUDA errors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cudaGetLastError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!=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cudaSuccess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ascadia Mono" panose="020B0609020000020004" pitchFamily="49" charset="0"/>
              </a:rPr>
              <a:t>"CUDA error: %s"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cudaGetErrorString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));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synchronize device to ensure completion of the kernel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cudaDeviceSynchronize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copy the image result back to the host and update the image data</a:t>
            </a: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cudaMemcpy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cudaMemcpyDeviceToHost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.setImageData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free allocated device memory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cudaFree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cudaFree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pt-BR" sz="28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BCE76F6-5E6C-2639-39EB-0B59215B99C7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792CFF73-B436-E130-303D-F9DF47A3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18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2979B3A-751B-4299-56D3-6D310F1C0AF3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8A88BB-712C-6260-7DC8-D66F54072F0B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3173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90E005-B4A0-665E-C0DB-64935F509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FD1D41DA-D53D-AE3B-DCD4-74E329374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A799CE6-46F1-2091-138A-74C7483C953E}"/>
              </a:ext>
            </a:extLst>
          </p:cNvPr>
          <p:cNvSpPr txBox="1"/>
          <p:nvPr/>
        </p:nvSpPr>
        <p:spPr>
          <a:xfrm>
            <a:off x="648253" y="1305402"/>
            <a:ext cx="7490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Funzione CUDA - Variante Shared Memory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84298E8-3008-D1B1-7985-341604D5EF06}"/>
              </a:ext>
            </a:extLst>
          </p:cNvPr>
          <p:cNvSpPr txBox="1"/>
          <p:nvPr/>
        </p:nvSpPr>
        <p:spPr>
          <a:xfrm>
            <a:off x="80387" y="1929150"/>
            <a:ext cx="89932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6F008A"/>
                </a:solidFill>
                <a:latin typeface="Cascadia Mono" panose="020B0609020000020004" pitchFamily="49" charset="0"/>
              </a:rPr>
              <a:t>__global__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sharedKernel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pixelNormValue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variable used for storing a part of the image in the shared memory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extern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6F008A"/>
                </a:solidFill>
                <a:latin typeface="Cascadia Mono" panose="020B0609020000020004" pitchFamily="49" charset="0"/>
              </a:rPr>
              <a:t>__shared__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[];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get thread indices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threadIdx.x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ty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threadIdx.y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get the output indices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ty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blockIdx.y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* TILE_SIZE;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blockIdx.x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* TILE_SIZE;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shift to obtain input indices considering the convolution mask size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- (KERNEL_SIZE / 2);</a:t>
            </a:r>
          </a:p>
          <a:p>
            <a:pPr lvl="1"/>
            <a:r>
              <a:rPr lang="it-IT" sz="16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col_i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it-IT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col_o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- (KERNEL_SIZE / 2);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EECB895-2391-98F7-1879-E6786583EAE2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02C5E79-13D8-5751-14BB-101BB18CD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19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825138A-2F55-27F2-2B50-D60D202AACA4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B64749D-C434-1E53-0C55-503348EB079C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70602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Indice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648253" y="2650078"/>
            <a:ext cx="781902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Introduzione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Convoluzione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CUDA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Implementazione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Risultati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Conclusioni       </a:t>
            </a:r>
          </a:p>
          <a:p>
            <a:pPr algn="just"/>
            <a:r>
              <a:rPr lang="it-IT" sz="3200" dirty="0"/>
              <a:t>           </a:t>
            </a: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/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164311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45E6D-6571-2F44-45AA-8ACE9E565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218C081-460E-873E-FDAF-FEBA8C8FF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F0D3100-34F8-3449-8D19-F8ABEEFC9441}"/>
              </a:ext>
            </a:extLst>
          </p:cNvPr>
          <p:cNvSpPr txBox="1"/>
          <p:nvPr/>
        </p:nvSpPr>
        <p:spPr>
          <a:xfrm>
            <a:off x="75362" y="1188615"/>
            <a:ext cx="89932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all threads participate in data loading</a:t>
            </a: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load tile elements from the input image into shared memory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c = 0; c &lt;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c++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lvl="2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pPr lvl="2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2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ensure that the input indices are within the valid image range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2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min(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- 1, max(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0));</a:t>
            </a:r>
          </a:p>
          <a:p>
            <a:pPr lvl="2"/>
            <a:r>
              <a:rPr lang="it-IT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col_i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min(</a:t>
            </a:r>
            <a:r>
              <a:rPr lang="it-IT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- 1, max(</a:t>
            </a:r>
            <a:r>
              <a:rPr lang="it-IT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col_i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0));</a:t>
            </a:r>
          </a:p>
          <a:p>
            <a:pPr lvl="2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2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store the loaded pixel value in the shared memory tile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2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[(ty * BLOCK_SIZE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c] =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c];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wait for all tile elements to be loaded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__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syncthreads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79973E9-30B9-18D1-C88F-35568F44A362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C5BE31B8-6C33-09F1-DA66-B489C4DA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20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6D56D8-3AB7-274B-2221-66AFC11DF062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D880281-6109-2076-A9B5-97EE450B31A6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72676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EE9EB-59BF-BC27-E0FF-42EC9AE60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150304A4-2991-E85F-CBB6-6F23A9E8D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8199964-390B-1BEB-F05D-6541C45251AE}"/>
              </a:ext>
            </a:extLst>
          </p:cNvPr>
          <p:cNvSpPr txBox="1"/>
          <p:nvPr/>
        </p:nvSpPr>
        <p:spPr>
          <a:xfrm>
            <a:off x="93618" y="965080"/>
            <a:ext cx="8993275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only compute if the current thread is part of an output tile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perform convolution using the tile in shared memory and mask filter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&lt; TILE_SIZE &amp;&amp; ty &lt; TILE_SIZE &amp;&amp;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&lt;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&lt;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pPr lvl="2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c = 0; c &lt;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c++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lvl="3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pPr lvl="3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3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iterate over the elements of the convolution mask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3"/>
            <a:r>
              <a:rPr lang="es-E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s-E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s-E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s-E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y = 0; y &lt; KERNEL_SIZE; y++)</a:t>
            </a:r>
          </a:p>
          <a:p>
            <a:pPr lvl="4"/>
            <a:r>
              <a:rPr lang="da-DK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da-DK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da-DK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da-DK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x = 0; x &lt; KERNEL_SIZE; x++)</a:t>
            </a:r>
          </a:p>
          <a:p>
            <a:pPr lvl="4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[((y + ty) * BLOCK_SIZE + x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c] * KERNEL_MASK[y * KERNEL_SIZE + x];</a:t>
            </a:r>
          </a:p>
          <a:p>
            <a:pPr lvl="3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3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normalize the pixel value, then store it in the output image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3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min((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)CHANNELS_MAX_VALUE, max(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pixelNormValue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0.0f));</a:t>
            </a:r>
          </a:p>
          <a:p>
            <a:pPr lvl="3"/>
            <a:endParaRPr lang="en-US" sz="1600" dirty="0">
              <a:solidFill>
                <a:srgbClr val="808080"/>
              </a:solidFill>
              <a:latin typeface="Cascadia Mono" panose="020B0609020000020004" pitchFamily="49" charset="0"/>
            </a:endParaRPr>
          </a:p>
          <a:p>
            <a:pPr lvl="3"/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c]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3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87313"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DE123EFF-D9BF-4B96-F26C-3995BB6A444A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BFDAA53A-D552-B90F-19DC-D1EAB019D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21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C945E75-0D20-F16A-1093-5F5518C6C893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740D1B2-C44C-AF75-034F-A45FC3EB0F9D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85792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49861-E699-ECCF-6041-46CF0FEC0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9D0DA3E-86D9-63D2-B752-191279BCC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292EC42-7E4B-67B7-FC6D-C038149DB525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Risultati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9A3DCC3-9619-4A01-E9F6-F91411BC4E19}"/>
              </a:ext>
            </a:extLst>
          </p:cNvPr>
          <p:cNvSpPr txBox="1"/>
          <p:nvPr/>
        </p:nvSpPr>
        <p:spPr>
          <a:xfrm>
            <a:off x="435973" y="2176973"/>
            <a:ext cx="79805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Immagini processabili con diversi filtri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Risultati salvati su file </a:t>
            </a:r>
            <a:r>
              <a:rPr lang="pt-BR" sz="3200" i="1" dirty="0"/>
              <a:t>.png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Immagini test da </a:t>
            </a:r>
            <a:r>
              <a:rPr lang="pt-BR" sz="3200" i="1" dirty="0"/>
              <a:t>100x100px</a:t>
            </a:r>
            <a:r>
              <a:rPr lang="pt-BR" sz="3200" dirty="0"/>
              <a:t> a </a:t>
            </a:r>
            <a:r>
              <a:rPr lang="pt-BR" sz="3200" i="1" dirty="0"/>
              <a:t>10000x6000px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Performance test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DBDB9FBD-5A12-8E41-28D7-B562637289B1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055B01FF-B224-F159-4635-3A511F29C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A5F8984-DB07-7CB3-D740-29E867E535A4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51F50B-C12A-4D7D-6F7A-CFFE075F6C42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391807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EE0DE2-3736-621B-5E64-4E66F8601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DCD8215-7804-48A6-108D-A63DA9E7B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A5514FE-DB2F-A332-4951-2A36CE00D164}"/>
              </a:ext>
            </a:extLst>
          </p:cNvPr>
          <p:cNvSpPr txBox="1"/>
          <p:nvPr/>
        </p:nvSpPr>
        <p:spPr>
          <a:xfrm>
            <a:off x="648253" y="1305402"/>
            <a:ext cx="5919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Esempio Edge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Detection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– Prima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963F5651-7860-AF00-EA5F-54EF94DA915E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B96C55D5-B9CD-BF9A-27E7-964E2135A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B647C70-9945-575E-8AE6-40BB6F9CFECF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54B6BC3-83BC-C352-27D6-37E7112FD034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7BFFB51-A873-2389-E3DC-134077860F2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62486" y="1856692"/>
            <a:ext cx="780288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51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1AFE0-BC51-2B61-4458-5B1E1E9EC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ECC849E-B68F-9CB0-8858-9823D5C95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AA57655-0424-9DB5-D49D-8EFA93B36F46}"/>
              </a:ext>
            </a:extLst>
          </p:cNvPr>
          <p:cNvSpPr txBox="1"/>
          <p:nvPr/>
        </p:nvSpPr>
        <p:spPr>
          <a:xfrm>
            <a:off x="648253" y="1305402"/>
            <a:ext cx="5919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Esempio Edge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Detection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– Prima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A93BE5F-0B67-52D4-B931-C8E708C87D2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2219954F-6E73-4580-503E-C9C8A1D1F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24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0E2EACF-4537-225E-B4AE-E12E11D51459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56763C4-262A-BD51-7ADB-1ABD6ADCA894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E987BC5-36F2-0F1C-2544-198550A3C8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62486" y="1856692"/>
            <a:ext cx="780288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682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ABB6F-724F-626D-3393-6A19EA8A1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64C28A56-233E-C067-7537-78850959C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908A39-1996-030B-F244-E0055DF04C39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Performance Globali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2919D3E8-32D7-DBEE-D0EC-F5E8E96E7A82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018FDA81-7F8C-419D-935B-B885C1138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25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265F685-3CA2-1DC4-B212-E68496E7778E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907E132-D218-233C-B8DB-9FF8B03DA880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24B962C-A316-870B-E5AF-6D888B229E7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77200" y="1954644"/>
            <a:ext cx="5791763" cy="409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405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5E220-E85E-FBAD-4C26-9A5DAE5FF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F27E3573-076B-06D3-3A5F-581C179AC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1340E3-E3FA-2239-9D83-429567CD2A4B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Varianti Parallele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5F9527B-6A90-4337-ED0F-1D975FF32895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3821B2BB-538B-8992-4231-D5EE66A64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26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1FE34EF-6A63-91DF-9692-CCC19BAE1D66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601A822-6143-81C5-F857-D3B3D7451B94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F6FC92E2-70C4-0FBB-489D-0804796D2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7200" y="1924034"/>
            <a:ext cx="5791763" cy="41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766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15437-CF55-7F29-F713-E38D0A0FD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56F2645-4FB0-C593-99C3-2FD49EECF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44AD83D-F054-221C-6A69-A51536D6B896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Tempi Esecuzione Generali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970E51D5-EA6C-AB86-8C63-E7259F470A58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085BBD1C-2EDB-D4B2-D66B-BC9DCF977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27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AB0558A-4F9A-0357-A502-8F774CFAE677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09F42BB-DFD1-04F8-0B0D-FDBB29C6B522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3FEA9397-F449-C80B-9F20-26140E872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19" y="2451228"/>
            <a:ext cx="7628281" cy="207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40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ABC28-87C8-E912-7EE9-A19709E48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E58BB3F-11CA-21FF-3CED-9EA2AA062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C27FCB0-81DC-F57E-E746-BF149F87BDF6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DFA2122C-8278-E0AE-9D90-AC3487B15C30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ACA660B-817B-2F9D-157C-DDE4BAC1A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28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1F721F7-159E-AD08-AEA5-212A17415274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588741-4FA9-D00D-2CA1-52897106D710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08D9DF9-EAD0-8F64-C599-132D631FFBF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24580" y="1917360"/>
            <a:ext cx="4663049" cy="41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7129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30744-7BFD-8ACC-9BD6-102D254A8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E1A32CB-AEF9-21A4-9159-3C1E8EFED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E7870E9-6731-CC51-5782-9A1855897483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Generale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BAEFF6A-62B4-7F0A-2292-6F14B1A91910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7A07D2D-77DC-22EA-0EDE-0A2324306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29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3AFA800-7284-B05C-BAC1-EA867673804B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D975DAA-71B3-586E-1519-16FEC302D41E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3A70FF6-E711-E304-C5DC-FB1D24D39F2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51068" y="2451228"/>
            <a:ext cx="5979583" cy="207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289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2B215-D65D-D668-33AD-566E66B45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0A479BF-C2C4-4A9A-E445-F225375A1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716500B-7A2F-17FC-C559-2D0A5D0A0830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Introduzione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530A938-17F5-4A2F-6813-19D2AD01C57B}"/>
              </a:ext>
            </a:extLst>
          </p:cNvPr>
          <p:cNvSpPr txBox="1"/>
          <p:nvPr/>
        </p:nvSpPr>
        <p:spPr>
          <a:xfrm>
            <a:off x="435973" y="2176973"/>
            <a:ext cx="78190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Progetto di Image Processing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Algoritmi per elaborazione di immagini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Kernel come matrice di filtri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Sviluppo con CUDA</a:t>
            </a:r>
          </a:p>
          <a:p>
            <a:pPr algn="just"/>
            <a:endParaRPr lang="it-IT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81F79F5-2C29-0868-C464-91137309F1A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3708E9F8-0BF0-DBA8-5684-6B9049D86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FC46C05-AD4B-7FA1-063F-AF54C5B8B76A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A27499F-678F-9F7C-2F5D-6FCC6EA02C9A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03A2332-51B2-34AE-8A8F-E92A978CDE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713610" y="4149251"/>
            <a:ext cx="5718743" cy="265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972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ABBA0-8AD5-AFA3-452C-3C2C57D75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E9457A7-3F09-FDA7-0B48-47DCE881F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4EE8A57-EEED-45C1-FF97-2C8EE16F5404}"/>
              </a:ext>
            </a:extLst>
          </p:cNvPr>
          <p:cNvSpPr txBox="1"/>
          <p:nvPr/>
        </p:nvSpPr>
        <p:spPr>
          <a:xfrm>
            <a:off x="648253" y="1305402"/>
            <a:ext cx="5533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Con Blocchi CUDA 32x32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E5C95A16-EA1A-063C-62EE-9FB0AD408AED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CA23848-A20C-C2BA-FA89-C03D1841B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30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5DB00A7-7F9B-9498-20B9-D807002DFFE1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15CD863-DE8B-AA0E-2D05-D318717E013D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3E7FAD6-36A6-1CBE-3C9B-115C9C279E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13086" y="2432402"/>
            <a:ext cx="5917827" cy="209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154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510FE-59A7-E675-8A9F-22109D2BD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41A1344-F2EB-1D47-08F1-05461B28D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24D8133-72F5-E69C-7475-334A52147F91}"/>
              </a:ext>
            </a:extLst>
          </p:cNvPr>
          <p:cNvSpPr txBox="1"/>
          <p:nvPr/>
        </p:nvSpPr>
        <p:spPr>
          <a:xfrm>
            <a:off x="648252" y="1305402"/>
            <a:ext cx="5456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Con Blocchi CUDA 16x16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E532666-9401-F85A-52CC-1F2D5B174FBF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8FD496D5-6960-57DF-8051-8DE1684E1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31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26F91C8-3A64-6A5F-41E7-A91DE7541443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7E45F19-D31A-9720-095F-7DDD94403B5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BDDE3933-CD10-16A9-3CE2-3679BF40848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39719" y="2494582"/>
            <a:ext cx="5864562" cy="203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771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31B76-30B1-E50A-7639-C49EEAC75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3D0FDF6F-4EF9-0ACD-00D7-8F1A083D3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0E1E7C9-FA89-9170-76D5-64BAE0B69FA4}"/>
              </a:ext>
            </a:extLst>
          </p:cNvPr>
          <p:cNvSpPr txBox="1"/>
          <p:nvPr/>
        </p:nvSpPr>
        <p:spPr>
          <a:xfrm>
            <a:off x="648253" y="1305402"/>
            <a:ext cx="5076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Con Blocchi CUDA 8x8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206379EB-484C-EAFF-ED58-C6B30B253F1F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CEB3984-D6A6-E5E0-35F7-A60B1789A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C4B2B21-8103-C7C4-B35B-93B5254ECDE9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35B242-1DBF-D956-8459-451710B43909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042903C-A7E1-17AB-8142-5337929308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65180" y="2428970"/>
            <a:ext cx="6140303" cy="214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3646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97A29-B00E-AAB0-7C38-51633764D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345FE41A-BEEB-4294-7105-3D68888A3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E76B431-F393-EED0-7863-84B622CD94D1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Conclusioni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A46828-12FE-7A3C-E979-C3ABF8C8863D}"/>
              </a:ext>
            </a:extLst>
          </p:cNvPr>
          <p:cNvSpPr txBox="1"/>
          <p:nvPr/>
        </p:nvSpPr>
        <p:spPr>
          <a:xfrm>
            <a:off x="435973" y="2176973"/>
            <a:ext cx="781902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Kernel Image Processing in CUDA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Parallelizzazione su GPU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Implementazione sequenziale e parallela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Varianti parallele usando memorie diverse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Speedup medio di 26 con immagini grandi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4B3F365-6D94-09C0-86EF-95463AE82701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F2E1A78F-1993-A762-DEED-7EE790132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EF1D965-9FDF-2F7F-F5AD-EEFB9287FAFA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E39915D-6E8A-25F0-A668-34917E34E7C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25914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9AD12-4BEA-2ED0-3DB3-C3326C43B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4027E54-7040-8316-F747-8E4E3E040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2907993-5F34-FFB1-6AA3-FB2D2C1AA121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Convoluzione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70EBB82-B577-A75D-1AEF-6135FDEB3711}"/>
              </a:ext>
            </a:extLst>
          </p:cNvPr>
          <p:cNvSpPr txBox="1"/>
          <p:nvPr/>
        </p:nvSpPr>
        <p:spPr>
          <a:xfrm>
            <a:off x="435973" y="2176973"/>
            <a:ext cx="78190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Operazione tra due funzioni</a:t>
            </a:r>
            <a:endParaRPr lang="it-IT" sz="3200" i="1" dirty="0">
              <a:latin typeface="Cambria Math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Immagine di input combinata con il kernel</a:t>
            </a:r>
            <a:endParaRPr lang="pt-BR" sz="3200" i="1" dirty="0">
              <a:latin typeface="Cambria Math" panose="02040503050406030204" pitchFamily="18" charset="0"/>
            </a:endParaRPr>
          </a:p>
          <a:p>
            <a:pPr algn="just"/>
            <a:endParaRPr lang="it-IT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C6298980-F409-AB2A-B0B5-956BB90DEDCF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B518EED-08C7-8B82-D442-96CC7FA7B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4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016EB7-AA6B-56EA-B3F8-95F556C06571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1F08621-A2FA-95DD-76F7-4BBF9C0956E3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CB9356C-B7D2-2C14-166D-0B5705971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55" y="3219994"/>
            <a:ext cx="6817608" cy="1225457"/>
          </a:xfrm>
          <a:prstGeom prst="rect">
            <a:avLst/>
          </a:prstGeom>
        </p:spPr>
      </p:pic>
      <p:pic>
        <p:nvPicPr>
          <p:cNvPr id="8" name="Immagine 7" descr="Immagine che contiene linea, diagramma, Parallelo, design&#10;&#10;Descrizione generata automaticamente">
            <a:extLst>
              <a:ext uri="{FF2B5EF4-FFF2-40B4-BE49-F238E27FC236}">
                <a16:creationId xmlns:a16="http://schemas.microsoft.com/office/drawing/2014/main" id="{641A4F40-AB43-4C3E-5145-61D30D5C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0256" y="4132950"/>
            <a:ext cx="4129223" cy="248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1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3F84D-3FA8-0CC5-D7B0-037878E84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033A45D-235C-A0DA-D33B-D7142B34B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A87D5F9-F76E-30A0-E950-153B6F462752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CUDA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1A8F86F-4C2B-CF5E-787E-460429156738}"/>
              </a:ext>
            </a:extLst>
          </p:cNvPr>
          <p:cNvSpPr txBox="1"/>
          <p:nvPr/>
        </p:nvSpPr>
        <p:spPr>
          <a:xfrm>
            <a:off x="435973" y="2176973"/>
            <a:ext cx="781902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Sviluppo con CUDA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32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Parallelizzazione su GPU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Codice </a:t>
            </a:r>
            <a:r>
              <a:rPr lang="pt-BR" sz="3200" i="1" dirty="0"/>
              <a:t>host </a:t>
            </a:r>
            <a:r>
              <a:rPr lang="pt-BR" sz="3200" dirty="0"/>
              <a:t>e </a:t>
            </a:r>
            <a:r>
              <a:rPr lang="pt-BR" sz="3200" i="1" dirty="0"/>
              <a:t>device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32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i="1" dirty="0"/>
              <a:t>Device memory model </a:t>
            </a:r>
            <a:r>
              <a:rPr lang="pt-BR" sz="3200" dirty="0"/>
              <a:t>eterogeneo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4A08C94-06B4-41E3-4A9A-BFED510D9C85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34A4C344-CCE6-BD39-661C-5EC8527AB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5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080667D-2B6B-6C97-1A74-A15C9E679430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FB447E5-FECC-FC1D-E463-3CF4420AC6D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62255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052D5-946D-0E38-383E-91B0A2DCD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64CA27F-54AB-C2BA-6CF6-459EF1990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EB36F41-8B17-F332-649D-A47227E9BB83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Global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memory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B50439F-0973-30BA-D2C8-4C1AB59E9096}"/>
              </a:ext>
            </a:extLst>
          </p:cNvPr>
          <p:cNvSpPr txBox="1"/>
          <p:nvPr/>
        </p:nvSpPr>
        <p:spPr>
          <a:xfrm>
            <a:off x="435973" y="2176973"/>
            <a:ext cx="78190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Accessibile da tutti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Grande capacità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Accesso lento</a:t>
            </a:r>
          </a:p>
          <a:p>
            <a:pPr algn="just"/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C99F7694-1D5F-C5E3-398C-F78ADD19C7EE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BDD7E6F-8397-6F6A-292E-61D3507F6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6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F823823-F907-6758-20CB-BF578238F4A5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C1C39C8-E9D7-3390-7D07-B7E207D71464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 descr="Immagine che contiene testo, schermata, schermo, Parallelo&#10;&#10;Descrizione generata automaticamente">
            <a:extLst>
              <a:ext uri="{FF2B5EF4-FFF2-40B4-BE49-F238E27FC236}">
                <a16:creationId xmlns:a16="http://schemas.microsoft.com/office/drawing/2014/main" id="{2F7C6A2D-F9A8-BC93-1BDA-149D5DF85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905" y="864905"/>
            <a:ext cx="5331993" cy="6158453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6150B8E6-AA7C-D55F-D236-85BA8E419D3E}"/>
              </a:ext>
            </a:extLst>
          </p:cNvPr>
          <p:cNvSpPr/>
          <p:nvPr/>
        </p:nvSpPr>
        <p:spPr>
          <a:xfrm>
            <a:off x="4049486" y="4837104"/>
            <a:ext cx="5024176" cy="6191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29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98ABB-0A97-AF26-FA05-FA8B7BAEA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DC9BF1F-A765-5F3E-CCD0-02974B8BD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48" y="-8341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E8D84FA-88A6-819B-CB88-D20B8067B9C2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Constant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memory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C4E3676-2B16-B233-E395-027CE55E9253}"/>
              </a:ext>
            </a:extLst>
          </p:cNvPr>
          <p:cNvSpPr txBox="1"/>
          <p:nvPr/>
        </p:nvSpPr>
        <p:spPr>
          <a:xfrm>
            <a:off x="435973" y="2176973"/>
            <a:ext cx="78190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Accessibile da tutti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Sola lettura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Accesso veloce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3200" dirty="0"/>
          </a:p>
          <a:p>
            <a:pPr algn="just"/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81BAB39-BA52-3858-772E-D2FA424AF232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0202B586-A6B6-C994-8F65-B5DF51BB2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7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F7EF59E-6B50-9E6C-EE61-EAED457FB4D2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F547F5A-C6B1-2B55-11C7-4CBC713F169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 descr="Immagine che contiene testo, schermata, schermo, Parallelo&#10;&#10;Descrizione generata automaticamente">
            <a:extLst>
              <a:ext uri="{FF2B5EF4-FFF2-40B4-BE49-F238E27FC236}">
                <a16:creationId xmlns:a16="http://schemas.microsoft.com/office/drawing/2014/main" id="{C346498C-B042-CA7A-D55D-7DE358DE6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905" y="864905"/>
            <a:ext cx="5331993" cy="6158453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941D3601-9AB1-CF12-3685-71C8AC5302DD}"/>
              </a:ext>
            </a:extLst>
          </p:cNvPr>
          <p:cNvSpPr/>
          <p:nvPr/>
        </p:nvSpPr>
        <p:spPr>
          <a:xfrm>
            <a:off x="4049486" y="5480200"/>
            <a:ext cx="5024176" cy="6191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43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032A3A-7EE8-E54D-EBBF-CDDE17ACB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B181579E-0496-F436-B76C-6C0A20909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E90D08A-0658-3BC3-FD95-DB99D7C87777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Shared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memory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43F152-BB33-9466-A9EA-6D1D62AFDC15}"/>
              </a:ext>
            </a:extLst>
          </p:cNvPr>
          <p:cNvSpPr txBox="1"/>
          <p:nvPr/>
        </p:nvSpPr>
        <p:spPr>
          <a:xfrm>
            <a:off x="435973" y="2176973"/>
            <a:ext cx="78190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Accesso per blocco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Capacità ridotta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Accesso veloce</a:t>
            </a:r>
          </a:p>
          <a:p>
            <a:pPr algn="just"/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54F83FA-86BB-C319-84EE-02CC0F3160DE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EBE7E715-847F-A0BF-B533-0B46437E3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8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0A28C08-6702-9645-B50D-5BF9F793C2E8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2B9B70B-A4A4-B98F-DD4F-0AE7436E940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 descr="Immagine che contiene testo, schermata, schermo, Parallelo&#10;&#10;Descrizione generata automaticamente">
            <a:extLst>
              <a:ext uri="{FF2B5EF4-FFF2-40B4-BE49-F238E27FC236}">
                <a16:creationId xmlns:a16="http://schemas.microsoft.com/office/drawing/2014/main" id="{DC7A1FB1-C83A-861E-E2EB-9823937DC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905" y="864905"/>
            <a:ext cx="5331993" cy="6158453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5D6B409B-4521-BBFF-4F04-5921E2AC752B}"/>
              </a:ext>
            </a:extLst>
          </p:cNvPr>
          <p:cNvSpPr/>
          <p:nvPr/>
        </p:nvSpPr>
        <p:spPr>
          <a:xfrm>
            <a:off x="4069583" y="1934842"/>
            <a:ext cx="2491992" cy="6191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500977D-3004-83BA-E27D-605AB405BD64}"/>
              </a:ext>
            </a:extLst>
          </p:cNvPr>
          <p:cNvSpPr/>
          <p:nvPr/>
        </p:nvSpPr>
        <p:spPr>
          <a:xfrm>
            <a:off x="6645141" y="1930994"/>
            <a:ext cx="2491992" cy="6191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02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4E77A-2648-E105-1AC4-869C68F46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B5F4987-432C-B18C-5CD2-726376E66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4D9F226-4E66-A245-A542-474060DED226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Implementazione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F563995-3C18-9BAE-A9B1-3BF549FE4AD9}"/>
              </a:ext>
            </a:extLst>
          </p:cNvPr>
          <p:cNvSpPr txBox="1"/>
          <p:nvPr/>
        </p:nvSpPr>
        <p:spPr>
          <a:xfrm>
            <a:off x="435973" y="2176973"/>
            <a:ext cx="78190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Classi: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/>
              <a:t>Image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/>
              <a:t>Kernel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 err="1"/>
              <a:t>Convolution</a:t>
            </a:r>
            <a:endParaRPr lang="it-IT" sz="32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32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Enumerativi: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 err="1"/>
              <a:t>FilterType</a:t>
            </a:r>
            <a:endParaRPr lang="it-IT" sz="3200" i="1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 err="1"/>
              <a:t>ExecutionMode</a:t>
            </a:r>
            <a:endParaRPr lang="pt-BR" sz="32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DE5CC19-C9CA-A4E5-0F30-85B1EE5FACDA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1852A467-5DA6-476F-8F9C-E97FE1F22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9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C95235E-81C4-4902-99FF-17E8B5590CE5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6328AF0-6B95-CE80-1860-D67D44C18390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459739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</TotalTime>
  <Words>1355</Words>
  <Application>Microsoft Office PowerPoint</Application>
  <PresentationFormat>Presentazione su schermo (4:3)</PresentationFormat>
  <Paragraphs>327</Paragraphs>
  <Slides>33</Slides>
  <Notes>32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33</vt:i4>
      </vt:variant>
    </vt:vector>
  </HeadingPairs>
  <TitlesOfParts>
    <vt:vector size="38" baseType="lpstr">
      <vt:lpstr>Arial</vt:lpstr>
      <vt:lpstr>Calibri</vt:lpstr>
      <vt:lpstr>Cambria Math</vt:lpstr>
      <vt:lpstr>Cascadia Mono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susanna</dc:creator>
  <cp:lastModifiedBy>Gregorio Pique</cp:lastModifiedBy>
  <cp:revision>50</cp:revision>
  <dcterms:created xsi:type="dcterms:W3CDTF">2012-12-06T09:21:12Z</dcterms:created>
  <dcterms:modified xsi:type="dcterms:W3CDTF">2024-02-25T10:36:21Z</dcterms:modified>
</cp:coreProperties>
</file>

<file path=docProps/thumbnail.jpeg>
</file>